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notesMasterIdLst>
    <p:notesMasterId r:id="rId42"/>
  </p:notesMasterIdLst>
  <p:sldSz cx="14630400" cy="8229600"/>
  <p:notesSz cx="8229600" cy="14630400"/>
  <p:embeddedFontLst>
    <p:embeddedFont>
      <p:font typeface="Syne"/>
      <p:regular r:id="rId47"/>
    </p:embeddedFont>
    <p:embeddedFont>
      <p:font typeface="Syne"/>
      <p:regular r:id="rId48"/>
    </p:embeddedFont>
    <p:embeddedFont>
      <p:font typeface="Arimo"/>
      <p:regular r:id="rId49"/>
    </p:embeddedFont>
    <p:embeddedFont>
      <p:font typeface="Arimo"/>
      <p:regular r:id="rId50"/>
    </p:embeddedFont>
    <p:embeddedFont>
      <p:font typeface="Arimo"/>
      <p:regular r:id="rId51"/>
    </p:embeddedFont>
    <p:embeddedFont>
      <p:font typeface="Arimo"/>
      <p:regular r:id="rId5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Relationship Id="rId46" Type="http://schemas.openxmlformats.org/officeDocument/2006/relationships/tableStyles" Target="tableStyles.xml"/><Relationship Id="rId47" Type="http://schemas.openxmlformats.org/officeDocument/2006/relationships/font" Target="fonts/font1.fntdata"/><Relationship Id="rId48" Type="http://schemas.openxmlformats.org/officeDocument/2006/relationships/font" Target="fonts/font2.fntdata"/><Relationship Id="rId49" Type="http://schemas.openxmlformats.org/officeDocument/2006/relationships/font" Target="fonts/font3.fntdata"/><Relationship Id="rId50" Type="http://schemas.openxmlformats.org/officeDocument/2006/relationships/font" Target="fonts/font4.fntdata"/><Relationship Id="rId51" Type="http://schemas.openxmlformats.org/officeDocument/2006/relationships/font" Target="fonts/font5.fntdata"/><Relationship Id="rId5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slideLayout" Target="../slideLayouts/slideLayout15.xml"/><Relationship Id="rId6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8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image" Target="../media/image-22-2.png"/><Relationship Id="rId3" Type="http://schemas.openxmlformats.org/officeDocument/2006/relationships/image" Target="../media/image-22-3.png"/><Relationship Id="rId4" Type="http://schemas.openxmlformats.org/officeDocument/2006/relationships/slideLayout" Target="../slideLayouts/slideLayout23.xml"/><Relationship Id="rId5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5-1.png"/><Relationship Id="rId2" Type="http://schemas.openxmlformats.org/officeDocument/2006/relationships/slideLayout" Target="../slideLayouts/slideLayout26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png"/><Relationship Id="rId2" Type="http://schemas.openxmlformats.org/officeDocument/2006/relationships/image" Target="../media/image-28-2.png"/><Relationship Id="rId3" Type="http://schemas.openxmlformats.org/officeDocument/2006/relationships/image" Target="../media/image-28-3.svg"/><Relationship Id="rId4" Type="http://schemas.openxmlformats.org/officeDocument/2006/relationships/image" Target="../media/image-28-4.png"/><Relationship Id="rId5" Type="http://schemas.openxmlformats.org/officeDocument/2006/relationships/image" Target="../media/image-28-5.svg"/><Relationship Id="rId6" Type="http://schemas.openxmlformats.org/officeDocument/2006/relationships/image" Target="../media/image-28-6.png"/><Relationship Id="rId7" Type="http://schemas.openxmlformats.org/officeDocument/2006/relationships/image" Target="../media/image-28-7.svg"/><Relationship Id="rId8" Type="http://schemas.openxmlformats.org/officeDocument/2006/relationships/image" Target="../media/image-28-8.png"/><Relationship Id="rId9" Type="http://schemas.openxmlformats.org/officeDocument/2006/relationships/image" Target="../media/image-28-9.svg"/><Relationship Id="rId10" Type="http://schemas.openxmlformats.org/officeDocument/2006/relationships/image" Target="../media/image-28-10.png"/><Relationship Id="rId11" Type="http://schemas.openxmlformats.org/officeDocument/2006/relationships/image" Target="../media/image-28-11.svg"/><Relationship Id="rId12" Type="http://schemas.openxmlformats.org/officeDocument/2006/relationships/slideLayout" Target="../slideLayouts/slideLayout29.xml"/><Relationship Id="rId1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9-1.png"/><Relationship Id="rId2" Type="http://schemas.openxmlformats.org/officeDocument/2006/relationships/image" Target="../media/image-29-2.png"/><Relationship Id="rId3" Type="http://schemas.openxmlformats.org/officeDocument/2006/relationships/image" Target="../media/image-29-3.png"/><Relationship Id="rId4" Type="http://schemas.openxmlformats.org/officeDocument/2006/relationships/image" Target="../media/image-29-4.png"/><Relationship Id="rId5" Type="http://schemas.openxmlformats.org/officeDocument/2006/relationships/slideLayout" Target="../slideLayouts/slideLayout30.xml"/><Relationship Id="rId6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33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3-1.png"/><Relationship Id="rId2" Type="http://schemas.openxmlformats.org/officeDocument/2006/relationships/slideLayout" Target="../slideLayouts/slideLayout34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4-1.png"/><Relationship Id="rId2" Type="http://schemas.openxmlformats.org/officeDocument/2006/relationships/slideLayout" Target="../slideLayouts/slideLayout35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5-1.png"/><Relationship Id="rId2" Type="http://schemas.openxmlformats.org/officeDocument/2006/relationships/slideLayout" Target="../slideLayouts/slideLayout36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7-1.png"/><Relationship Id="rId2" Type="http://schemas.openxmlformats.org/officeDocument/2006/relationships/image" Target="../media/image-37-2.png"/><Relationship Id="rId3" Type="http://schemas.openxmlformats.org/officeDocument/2006/relationships/image" Target="../media/image-37-3.png"/><Relationship Id="rId4" Type="http://schemas.openxmlformats.org/officeDocument/2006/relationships/slideLayout" Target="../slideLayouts/slideLayout38.xml"/><Relationship Id="rId5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9-1.png"/><Relationship Id="rId2" Type="http://schemas.openxmlformats.org/officeDocument/2006/relationships/image" Target="../media/image-39-2.png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slideLayout" Target="../slideLayouts/slideLayout41.xml"/><Relationship Id="rId3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slideLayout" Target="../slideLayouts/slideLayout6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5650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Uczenie maszynowe z wykorzystaniem Pythona: Kompletny przewodnik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52092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Odkryj moc sztucznej inteligencji i naucz się budować inteligentne systemy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750" y="867966"/>
            <a:ext cx="7729299" cy="12632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Klasyfikacja i regresja – różnice i przykłady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193750" y="2401372"/>
            <a:ext cx="22860" cy="4960263"/>
          </a:xfrm>
          <a:prstGeom prst="roundRect">
            <a:avLst>
              <a:gd name="adj" fmla="val 371356"/>
            </a:avLst>
          </a:prstGeom>
          <a:solidFill>
            <a:srgbClr val="1B4D97"/>
          </a:solidFill>
          <a:ln/>
        </p:spPr>
      </p:sp>
      <p:sp>
        <p:nvSpPr>
          <p:cNvPr id="5" name="Shape 2"/>
          <p:cNvSpPr/>
          <p:nvPr/>
        </p:nvSpPr>
        <p:spPr>
          <a:xfrm>
            <a:off x="6216610" y="2401372"/>
            <a:ext cx="7729299" cy="2300049"/>
          </a:xfrm>
          <a:prstGeom prst="rect">
            <a:avLst/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6418659" y="2611041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Klasyfikacja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418659" y="3034784"/>
            <a:ext cx="731758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Przypisanie obiektu do jednej z predefiniowanych kategorii (dyskretnych klas)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418659" y="3448526"/>
            <a:ext cx="7317581" cy="1043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Rozpoznawanie chorób (zdrowy/chory)</a:t>
            </a:r>
            <a:endParaRPr lang="en-US" sz="155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Filtrowanie spamu</a:t>
            </a:r>
            <a:endParaRPr lang="en-US" sz="155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Analiza sentymentu tekstu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6216610" y="5061585"/>
            <a:ext cx="7729299" cy="2300049"/>
          </a:xfrm>
          <a:prstGeom prst="rect">
            <a:avLst/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6418659" y="5271254"/>
            <a:ext cx="2526506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Regresja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6418659" y="5694997"/>
            <a:ext cx="7317581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Przewidywanie wartości ciągłej na podstawie cech wejściowych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6418659" y="6108740"/>
            <a:ext cx="7317581" cy="10432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Prognozowanie cen mieszkań</a:t>
            </a:r>
            <a:endParaRPr lang="en-US" sz="155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Przewidywanie sprzedaży</a:t>
            </a:r>
            <a:endParaRPr lang="en-US" sz="1550" dirty="0"/>
          </a:p>
          <a:p>
            <a:pPr algn="l" marL="342900" indent="-342900">
              <a:lnSpc>
                <a:spcPts val="2400"/>
              </a:lnSpc>
              <a:buSzPct val="100000"/>
              <a:buChar char="•"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Estymacja temperatury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2515"/>
            <a:ext cx="107487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Algorytmy klasyczne w scikit-learn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184922"/>
            <a:ext cx="670560" cy="6705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7838" y="3184922"/>
            <a:ext cx="20939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Drzewa decyzyjne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47838" y="4029670"/>
            <a:ext cx="20939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Intuicyjne, łatwe do interpretacji. Podatne na przeuczenie bez odpowiedniej regularyzacji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5278" y="3184922"/>
            <a:ext cx="670560" cy="6705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9325" y="3184922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SVM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79325" y="3675340"/>
            <a:ext cx="209407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Skuteczne w wysokich wymiarach, dobre dla małych zbiorów. Wymagają skalowania danych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884" y="3184922"/>
            <a:ext cx="670560" cy="6705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0932" y="3184922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k-NN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10932" y="3675340"/>
            <a:ext cx="209407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Prosty algorytm oparty na odległości. Wolny dla dużych zbiorów, wymaga doboru k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8491" y="3184922"/>
            <a:ext cx="670560" cy="6705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2539" y="3184922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Regresje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2539" y="3675340"/>
            <a:ext cx="209407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Szybkie i wydajne dla liniowych zależności. Podstawa wielu zaawansowanych metod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Wizualizacja drzewa decyzyjnego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Drzewa decyzyjne dzielą przestrzeń cech na regiony poprzez sekwencję pytań binarnych. Każdy węzeł reprezentuje decyzję opartą na wartości cechy, a liście zawierają finalne predykcje. Ta wizualna natura sprawia, że są jednymi z najbardziej interpretowalnych modeli ML.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9645" y="509707"/>
            <a:ext cx="10072092" cy="5747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Uczenie nienadzorowane: klasteryzacja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69645" y="3129320"/>
            <a:ext cx="399180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Odkrywanie ukrytych grup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969645" y="3623191"/>
            <a:ext cx="4150162" cy="799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Klasteryzacja automatycznie grupuje podobne obiekty bez wcześniejszej wiedzy o kategoriach. Jest kluczowa w eksploracji danych i segmentacji.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6054" y="1475780"/>
            <a:ext cx="8092083" cy="458545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969645" y="6396752"/>
            <a:ext cx="6270903" cy="1323023"/>
          </a:xfrm>
          <a:prstGeom prst="roundRect">
            <a:avLst>
              <a:gd name="adj" fmla="val 5839"/>
            </a:avLst>
          </a:prstGeom>
          <a:solidFill>
            <a:srgbClr val="16125E"/>
          </a:solidFill>
          <a:ln w="22860">
            <a:solidFill>
              <a:srgbClr val="1B4D9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176338" y="6603444"/>
            <a:ext cx="2299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K-means</a:t>
            </a:r>
            <a:endParaRPr lang="en-US" sz="1800" dirty="0"/>
          </a:p>
        </p:txBody>
      </p:sp>
      <p:sp>
        <p:nvSpPr>
          <p:cNvPr id="8" name="Text 5"/>
          <p:cNvSpPr/>
          <p:nvPr/>
        </p:nvSpPr>
        <p:spPr>
          <a:xfrm>
            <a:off x="1176338" y="6980158"/>
            <a:ext cx="5857518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Najpopularniejszy algorytm. Szybki, ale wymaga określenia liczby klastrów z góry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7389614" y="6396752"/>
            <a:ext cx="6271022" cy="1323023"/>
          </a:xfrm>
          <a:prstGeom prst="roundRect">
            <a:avLst>
              <a:gd name="adj" fmla="val 5839"/>
            </a:avLst>
          </a:prstGeom>
          <a:solidFill>
            <a:srgbClr val="16125E"/>
          </a:solidFill>
          <a:ln w="22860">
            <a:solidFill>
              <a:srgbClr val="1B4D9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96307" y="6603444"/>
            <a:ext cx="2299097" cy="287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DBSCAN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7596307" y="6980158"/>
            <a:ext cx="5857637" cy="532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Wykrywa klastry o dowolnych kształtach i automatycznie identyfikuje outliersy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0098" y="628769"/>
            <a:ext cx="7583805" cy="13930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Redukcja wymiarowości danych</a:t>
            </a:r>
            <a:endParaRPr lang="en-US" sz="43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98" y="2350294"/>
            <a:ext cx="1114425" cy="19858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13478" y="2573179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PCA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113478" y="3052763"/>
            <a:ext cx="6250424" cy="10604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Analiza głównych składowych – transformuje dane do nowych osi maksymalizujących wariancję, zachowując najważniejsze informacje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098" y="4336137"/>
            <a:ext cx="1114425" cy="163234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3478" y="4559022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LDA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113478" y="5038606"/>
            <a:ext cx="6250424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Analiza dyskryminacyjna liniowa – szuka projekcji maksymalizującej separację między klasami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098" y="5968484"/>
            <a:ext cx="1114425" cy="163234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13478" y="6191369"/>
            <a:ext cx="2786301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Korzyści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113478" y="6670953"/>
            <a:ext cx="6250424" cy="706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Łatwiejsza wizualizacja, szybsze uczenie, redukcja szumu i usunięcie redundantnych cech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795945"/>
            <a:ext cx="1037987" cy="426244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863929"/>
            <a:ext cx="7658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CZĘŚĆ 3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3129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Proces uczenia maszynowego krok po kroku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5070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Metodyczne podejście do budowy skutecznych modeli – od surowych danych do wdrożenia produkcyjnego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890593" y="967264"/>
            <a:ext cx="4958477" cy="491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Przygotowanie danych</a:t>
            </a:r>
            <a:endParaRPr lang="en-US" sz="3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0593" y="2482215"/>
            <a:ext cx="6917650" cy="391989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199483" y="1744623"/>
            <a:ext cx="1571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9199483" y="1988939"/>
            <a:ext cx="3547824" cy="22860"/>
          </a:xfrm>
          <a:prstGeom prst="rect">
            <a:avLst/>
          </a:prstGeom>
          <a:solidFill>
            <a:srgbClr val="69A5FD"/>
          </a:solidFill>
          <a:ln/>
        </p:spPr>
      </p:sp>
      <p:sp>
        <p:nvSpPr>
          <p:cNvPr id="6" name="Text 3"/>
          <p:cNvSpPr/>
          <p:nvPr/>
        </p:nvSpPr>
        <p:spPr>
          <a:xfrm>
            <a:off x="9199483" y="2113240"/>
            <a:ext cx="2786182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Eksploracja danych (EDA)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9199483" y="2467808"/>
            <a:ext cx="3547824" cy="42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Analiza statystyk opisowych, rozkładów, korelacji. Identyfikacja wzorców i anomalii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9199483" y="3120628"/>
            <a:ext cx="1571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9199483" y="3364944"/>
            <a:ext cx="3547824" cy="22860"/>
          </a:xfrm>
          <a:prstGeom prst="rect">
            <a:avLst/>
          </a:prstGeom>
          <a:solidFill>
            <a:srgbClr val="69A5FD"/>
          </a:solidFill>
          <a:ln/>
        </p:spPr>
      </p:sp>
      <p:sp>
        <p:nvSpPr>
          <p:cNvPr id="10" name="Text 7"/>
          <p:cNvSpPr/>
          <p:nvPr/>
        </p:nvSpPr>
        <p:spPr>
          <a:xfrm>
            <a:off x="9199483" y="3489246"/>
            <a:ext cx="1965365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Czyszczenie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9199483" y="3843814"/>
            <a:ext cx="3547824" cy="42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Usuwanie duplikatów, obsługa brakujących wartości, korekcja błędów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9199483" y="4496633"/>
            <a:ext cx="1571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9199483" y="4740950"/>
            <a:ext cx="3547824" cy="22860"/>
          </a:xfrm>
          <a:prstGeom prst="rect">
            <a:avLst/>
          </a:prstGeom>
          <a:solidFill>
            <a:srgbClr val="69A5FD"/>
          </a:solidFill>
          <a:ln/>
        </p:spPr>
      </p:sp>
      <p:sp>
        <p:nvSpPr>
          <p:cNvPr id="14" name="Text 11"/>
          <p:cNvSpPr/>
          <p:nvPr/>
        </p:nvSpPr>
        <p:spPr>
          <a:xfrm>
            <a:off x="9199483" y="4865251"/>
            <a:ext cx="1965365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Transformacja</a:t>
            </a:r>
            <a:endParaRPr lang="en-US" sz="1500" dirty="0"/>
          </a:p>
        </p:txBody>
      </p:sp>
      <p:sp>
        <p:nvSpPr>
          <p:cNvPr id="15" name="Text 12"/>
          <p:cNvSpPr/>
          <p:nvPr/>
        </p:nvSpPr>
        <p:spPr>
          <a:xfrm>
            <a:off x="9199483" y="5219819"/>
            <a:ext cx="3547824" cy="42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Normalizacja, standaryzacja, kodowanie zmiennych kategorycznych</a:t>
            </a:r>
            <a:endParaRPr lang="en-US" sz="1200" dirty="0"/>
          </a:p>
        </p:txBody>
      </p:sp>
      <p:sp>
        <p:nvSpPr>
          <p:cNvPr id="16" name="Text 13"/>
          <p:cNvSpPr/>
          <p:nvPr/>
        </p:nvSpPr>
        <p:spPr>
          <a:xfrm>
            <a:off x="9199483" y="5872639"/>
            <a:ext cx="157163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9199483" y="6116955"/>
            <a:ext cx="3547824" cy="22860"/>
          </a:xfrm>
          <a:prstGeom prst="rect">
            <a:avLst/>
          </a:prstGeom>
          <a:solidFill>
            <a:srgbClr val="69A5FD"/>
          </a:solidFill>
          <a:ln/>
        </p:spPr>
      </p:sp>
      <p:sp>
        <p:nvSpPr>
          <p:cNvPr id="18" name="Text 15"/>
          <p:cNvSpPr/>
          <p:nvPr/>
        </p:nvSpPr>
        <p:spPr>
          <a:xfrm>
            <a:off x="9199483" y="6241256"/>
            <a:ext cx="1965365" cy="245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Inżynieria cech</a:t>
            </a:r>
            <a:endParaRPr lang="en-US" sz="1500" dirty="0"/>
          </a:p>
        </p:txBody>
      </p:sp>
      <p:sp>
        <p:nvSpPr>
          <p:cNvPr id="19" name="Text 16"/>
          <p:cNvSpPr/>
          <p:nvPr/>
        </p:nvSpPr>
        <p:spPr>
          <a:xfrm>
            <a:off x="9199483" y="6595824"/>
            <a:ext cx="3547824" cy="4260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Tworzenie nowych zmiennych z istniejących, ekstrakcja informacji domenowej</a:t>
            </a:r>
            <a:endParaRPr 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19639"/>
            <a:ext cx="128102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Podział danych na zbiór uczący i testowy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5393"/>
            <a:ext cx="4205168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Fundamentalna zasada ML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72790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Podział danych pozwala uczeniu modelu na jednym zbiorze i obiektywnej ocenie na danych, których model nigdy nie widział. Zazwyczaj stosuje się podział 80/20 lub 70/30.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91376"/>
            <a:ext cx="420516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Walidacja krzyżowa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idzie krok dalej, dzieląc dane na k części i trenując model k razy, za każdym razem używając innej części jako zbioru testowego. Daje to bardziej wiarygodną ocenę wydajności.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3543181"/>
            <a:ext cx="8284131" cy="219206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6198945" y="4284359"/>
            <a:ext cx="1252241" cy="22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Pełny zbiór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198945" y="4572351"/>
            <a:ext cx="1252241" cy="358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Dane wejściowe 100%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633922" y="4122924"/>
            <a:ext cx="1252241" cy="448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Podział 80/20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633922" y="4635131"/>
            <a:ext cx="1252241" cy="358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80% tren. • 20% test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9068899" y="4284359"/>
            <a:ext cx="1252241" cy="22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Trenowanie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9068899" y="4572351"/>
            <a:ext cx="1252241" cy="358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uczy się na 80%</a:t>
            </a:r>
            <a:endParaRPr lang="en-US" sz="1100" dirty="0"/>
          </a:p>
        </p:txBody>
      </p:sp>
      <p:sp>
        <p:nvSpPr>
          <p:cNvPr id="13" name="Text 10"/>
          <p:cNvSpPr/>
          <p:nvPr/>
        </p:nvSpPr>
        <p:spPr>
          <a:xfrm>
            <a:off x="10503875" y="4122924"/>
            <a:ext cx="1252241" cy="448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Walidacja 5‑fold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10503875" y="4635131"/>
            <a:ext cx="1252241" cy="3587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5 rotacji dla walidacji</a:t>
            </a:r>
            <a:endParaRPr lang="en-US" sz="1100" dirty="0"/>
          </a:p>
        </p:txBody>
      </p:sp>
      <p:sp>
        <p:nvSpPr>
          <p:cNvPr id="15" name="Text 12"/>
          <p:cNvSpPr/>
          <p:nvPr/>
        </p:nvSpPr>
        <p:spPr>
          <a:xfrm>
            <a:off x="11946824" y="4284359"/>
            <a:ext cx="1252241" cy="4484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Ocena końcowa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11946824" y="4796566"/>
            <a:ext cx="1252241" cy="358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11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 na 20% danych</a:t>
            </a:r>
            <a:endParaRPr lang="en-US" sz="11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5559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Trenowanie i walidacja modelu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13315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9477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Dopasowanie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43816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uczy się wzorców z danych treningowych poprzez optymalizację funkcji kosztu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4625221"/>
            <a:ext cx="7556421" cy="2648783"/>
          </a:xfrm>
          <a:prstGeom prst="roundRect">
            <a:avLst>
              <a:gd name="adj" fmla="val 3597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28224" y="4859655"/>
            <a:ext cx="29777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Metryki klasyfikacji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8224" y="5350073"/>
            <a:ext cx="7087553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Accuracy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% poprawnych predykcji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Precision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jakość pozytywnych predykcji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Recall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pokrycie pozytywnych przypadków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F1-score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: średnia harmoniczna precision i recall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7462"/>
            <a:ext cx="84695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Przeuczenie i niedouczenie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4577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1923217"/>
            <a:ext cx="624470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Balans między dopasowaniem a generalizacją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599521" y="300061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Przeuczenie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(overfitting) – model "zapamiętuje" dane treningowe zamiast uczyć się wzorców. Świetne wyniki na treningu, słabe na testach.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429339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Niedouczenie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(underfitting) – model jest zbyt prosty, nie wychwytuje istotnych zależności. Słabe wyniki na obu zbiorach.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599521" y="5637252"/>
            <a:ext cx="6244709" cy="1689616"/>
          </a:xfrm>
          <a:prstGeom prst="roundRect">
            <a:avLst>
              <a:gd name="adj" fmla="val 5638"/>
            </a:avLst>
          </a:prstGeom>
          <a:solidFill>
            <a:srgbClr val="011F4B"/>
          </a:solidFill>
          <a:ln/>
        </p:spPr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6335" y="5981343"/>
            <a:ext cx="283488" cy="226814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8336637" y="5920740"/>
            <a:ext cx="528077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Techniki zapobiegania: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Regularyzacja L1/L2, dropout, wczesne zatrzymanie, augmentacja danych, uproszczenie modelu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795945"/>
            <a:ext cx="1037987" cy="426244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863929"/>
            <a:ext cx="7658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CZĘŚĆ 1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3129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Wprowadzenie do uczenia maszynowego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5070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Poznaj podstawy ML i dowiedz się, dlaczego Python jest najlepszym wyborem do tworzenia modeli uczenia maszynowego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Wykres przeuczenia i niedouczenia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Krzywe uczenia pokazują zależność między złożonością modelu a błędem. Idealny model minimalizuje zarówno błąd treningowy, jak i walidacyjny, znajdując optymalny punkt między niedouczeniem a przeuczeniem.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150394"/>
            <a:ext cx="1037987" cy="426244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3218378"/>
            <a:ext cx="7658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CZĘŚĆ 4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667363"/>
            <a:ext cx="107782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Sieci neuronowe i uczenie głębokie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716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Wejdź w świat zaawansowanych architektur inspirowanych ludzkim mózgiem, które rewolucjonizują AI</a:t>
            </a:r>
            <a:endParaRPr lang="en-US" sz="17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246"/>
            <a:ext cx="8071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 to są sieci neuronowe?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58653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4109"/>
            <a:ext cx="339173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Inspiracja biologiczna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Struktura oparta na neuronach mózgu – jednostkach przetwarzających sygnały poprzez połączenia synaptyczne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558653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Warstwy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Warstwa wejściowa, ukryte warstwy przetwarzające, warstwa wyjściowa – hierarchiczne uczenie reprezentacji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558653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2541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Funkcje aktywacji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ReLU, sigmoid, tanh – wprowadzają nieliniowość umożliwiającą uczenie złożonych wzorców</a:t>
            </a:r>
            <a:endParaRPr lang="en-US" sz="17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6705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Frameworki do deep learningu w Pythonie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630436" y="2924770"/>
            <a:ext cx="6571417" cy="4137779"/>
          </a:xfrm>
          <a:prstGeom prst="roundRect">
            <a:avLst>
              <a:gd name="adj" fmla="val 3947"/>
            </a:avLst>
          </a:prstGeom>
          <a:solidFill>
            <a:srgbClr val="69A5FD"/>
          </a:solidFill>
          <a:ln/>
        </p:spPr>
      </p:sp>
      <p:sp>
        <p:nvSpPr>
          <p:cNvPr id="4" name="Text 2"/>
          <p:cNvSpPr/>
          <p:nvPr/>
        </p:nvSpPr>
        <p:spPr>
          <a:xfrm>
            <a:off x="857250" y="315158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Wybór narzędzia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57250" y="3803690"/>
            <a:ext cx="611778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Wybór między TensorFlow a PyTorch zależy od Twoich potrzeb i preferencji. Oba są potężne i szeroko stosowane w przemyśle oraz nauce.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599521" y="3179921"/>
            <a:ext cx="3008948" cy="3627477"/>
          </a:xfrm>
          <a:prstGeom prst="roundRect">
            <a:avLst>
              <a:gd name="adj" fmla="val 4862"/>
            </a:avLst>
          </a:prstGeom>
          <a:solidFill>
            <a:srgbClr val="16125E"/>
          </a:solidFill>
          <a:ln w="30480">
            <a:solidFill>
              <a:srgbClr val="1B4D97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569041" y="3179921"/>
            <a:ext cx="121920" cy="3627477"/>
          </a:xfrm>
          <a:prstGeom prst="roundRect">
            <a:avLst>
              <a:gd name="adj" fmla="val 78139"/>
            </a:avLst>
          </a:prstGeom>
          <a:solidFill>
            <a:srgbClr val="69A5FD"/>
          </a:solidFill>
          <a:ln/>
        </p:spPr>
      </p:sp>
      <p:sp>
        <p:nvSpPr>
          <p:cNvPr id="8" name="Text 6"/>
          <p:cNvSpPr/>
          <p:nvPr/>
        </p:nvSpPr>
        <p:spPr>
          <a:xfrm>
            <a:off x="7948255" y="3437215"/>
            <a:ext cx="24029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TensorFlow + Keras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948255" y="4372689"/>
            <a:ext cx="24029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Wysokopoziomowe API Keras upraszcza prototypowanie. Doskonałe dla produkcji i wdrożeń mobilnych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10835283" y="3179921"/>
            <a:ext cx="3008948" cy="3627477"/>
          </a:xfrm>
          <a:prstGeom prst="roundRect">
            <a:avLst>
              <a:gd name="adj" fmla="val 4862"/>
            </a:avLst>
          </a:prstGeom>
          <a:solidFill>
            <a:srgbClr val="16125E"/>
          </a:solidFill>
          <a:ln w="30480">
            <a:solidFill>
              <a:srgbClr val="1B4D97"/>
            </a:solidFill>
            <a:prstDash val="solid"/>
          </a:ln>
        </p:spPr>
      </p:sp>
      <p:sp>
        <p:nvSpPr>
          <p:cNvPr id="11" name="Shape 9"/>
          <p:cNvSpPr/>
          <p:nvPr/>
        </p:nvSpPr>
        <p:spPr>
          <a:xfrm>
            <a:off x="10804803" y="3179921"/>
            <a:ext cx="121920" cy="3627477"/>
          </a:xfrm>
          <a:prstGeom prst="roundRect">
            <a:avLst>
              <a:gd name="adj" fmla="val 78139"/>
            </a:avLst>
          </a:prstGeom>
          <a:solidFill>
            <a:srgbClr val="69A5FD"/>
          </a:solidFill>
          <a:ln/>
        </p:spPr>
      </p:sp>
      <p:sp>
        <p:nvSpPr>
          <p:cNvPr id="12" name="Text 10"/>
          <p:cNvSpPr/>
          <p:nvPr/>
        </p:nvSpPr>
        <p:spPr>
          <a:xfrm>
            <a:off x="11184017" y="3437215"/>
            <a:ext cx="24029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PyTorch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11184017" y="4018359"/>
            <a:ext cx="24029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Dynamiczne grafy obliczeniowe – elastyczność i intuicyjność. Faworyt akademików i badaczy</a:t>
            </a:r>
            <a:endParaRPr lang="en-US" sz="17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23593" y="863203"/>
            <a:ext cx="10249376" cy="5607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Przykład prostej sieci neuronowej w Keras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123593" y="1778794"/>
            <a:ext cx="2692003" cy="336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Budowa modelu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123593" y="2257187"/>
            <a:ext cx="5972770" cy="514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Keras oferuje prosty interfejs Sequential do budowy sieci neuronowych warstwami. Każda warstwa dodaje się jak klocek.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1123593" y="2899053"/>
            <a:ext cx="5972770" cy="5141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Kompilacja łączy architekturę z optymalizatorem i funkcją straty. Trenowanie odbywa się metodą fit().</a:t>
            </a:r>
            <a:endParaRPr lang="en-US" sz="1400" dirty="0"/>
          </a:p>
        </p:txBody>
      </p:sp>
      <p:sp>
        <p:nvSpPr>
          <p:cNvPr id="6" name="Shape 4"/>
          <p:cNvSpPr/>
          <p:nvPr/>
        </p:nvSpPr>
        <p:spPr>
          <a:xfrm>
            <a:off x="7541657" y="1796534"/>
            <a:ext cx="5972770" cy="5410200"/>
          </a:xfrm>
          <a:prstGeom prst="roundRect">
            <a:avLst>
              <a:gd name="adj" fmla="val 1393"/>
            </a:avLst>
          </a:prstGeom>
          <a:solidFill>
            <a:srgbClr val="231F6B"/>
          </a:solidFill>
          <a:ln/>
        </p:spPr>
      </p:sp>
      <p:sp>
        <p:nvSpPr>
          <p:cNvPr id="7" name="Shape 5"/>
          <p:cNvSpPr/>
          <p:nvPr/>
        </p:nvSpPr>
        <p:spPr>
          <a:xfrm>
            <a:off x="7532727" y="1796534"/>
            <a:ext cx="5990630" cy="5410200"/>
          </a:xfrm>
          <a:prstGeom prst="roundRect">
            <a:avLst>
              <a:gd name="adj" fmla="val 498"/>
            </a:avLst>
          </a:prstGeom>
          <a:solidFill>
            <a:srgbClr val="231F6B"/>
          </a:solidFill>
          <a:ln/>
        </p:spPr>
      </p:sp>
      <p:sp>
        <p:nvSpPr>
          <p:cNvPr id="8" name="Text 6"/>
          <p:cNvSpPr/>
          <p:nvPr/>
        </p:nvSpPr>
        <p:spPr>
          <a:xfrm>
            <a:off x="7712154" y="1931075"/>
            <a:ext cx="5631775" cy="5141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tensorflow import keras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tensorflow.keras import layers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Budowa modelu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 = keras.Sequential([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layers.Dense(64, activation='relu', input_shape=(10,)),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layers.Dropout(0.2),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layers.Dense(32, activation='relu'),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layers.Dense(1, activation='sigmoid')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])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Kompilacja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model.compile(optimizer='adam',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loss='binary_crossentropy',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metrics=['accuracy'])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Trenowanie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model.fit(X_train, y_train, 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epochs=20, </a:t>
            </a:r>
            <a:endParaRPr lang="en-US" sz="1400" dirty="0"/>
          </a:p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validation_split=0.2)</a:t>
            </a:r>
            <a:endParaRPr lang="en-US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240" y="808673"/>
            <a:ext cx="7589520" cy="1387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Zastosowania sieci neuronowych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7240" y="2522577"/>
            <a:ext cx="3686056" cy="3041213"/>
          </a:xfrm>
          <a:prstGeom prst="roundRect">
            <a:avLst>
              <a:gd name="adj" fmla="val 3067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6912" y="2752249"/>
            <a:ext cx="322671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Rozpoznawanie obrazów (CNN)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6912" y="3576757"/>
            <a:ext cx="3226713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Konwolucyjne sieci neuronowe rewolucjonizują computer vision: klasyfikacja obrazów, detekcja obiektów, segmentacja, rozpoznawanie twarzy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704" y="2522577"/>
            <a:ext cx="3686056" cy="3041213"/>
          </a:xfrm>
          <a:prstGeom prst="roundRect">
            <a:avLst>
              <a:gd name="adj" fmla="val 3067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0376" y="2752249"/>
            <a:ext cx="3226713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Przetwarzanie języka (NLP)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0376" y="3576757"/>
            <a:ext cx="3226713" cy="1757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RNN, LSTM, GRU dla sekwencji. Transformers (BERT, GPT) dla zaawansowanego rozumienia kontekstu, tłumaczeń, generowania tekstu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7240" y="5781199"/>
            <a:ext cx="7589520" cy="1639729"/>
          </a:xfrm>
          <a:prstGeom prst="roundRect">
            <a:avLst>
              <a:gd name="adj" fmla="val 5689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6912" y="6010870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Inne dziedziny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6912" y="6488311"/>
            <a:ext cx="7130177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Analiza dźwięku, systemy rekomendacyjne, gry (AlphaGo), synteza mowy, autonomiczne pojazdy</a:t>
            </a:r>
            <a:endParaRPr lang="en-US" sz="17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Architektura konwolucyjnej sieci neuronowej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CNN wykorzystują warstwy konwolucyjne do automatycznej ekstrakcji cech z obrazów. Filtry skanują obraz, wykrywając krawędzie, tekstury, a następnie bardziej złożone wzorce. Warstwy poolingu redukują wymiary, a warstwy w pełni połączone dokonują finalnej klasyfikacji.</a:t>
            </a:r>
            <a:endParaRPr lang="en-US" sz="175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150394"/>
            <a:ext cx="1037987" cy="426244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3218378"/>
            <a:ext cx="7658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CZĘŚĆ 5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667363"/>
            <a:ext cx="9775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Praktyczne projekty i narzędzia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716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 teorii do praktyki – twórz rzeczywiste aplikacje ML i prezentuj wyniki w profesjonalny sposób</a:t>
            </a:r>
            <a:endParaRPr lang="en-US" sz="175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6526" y="1001673"/>
            <a:ext cx="11611808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Projekt: Predykcja zachowań klientów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6526" y="3064907"/>
            <a:ext cx="8310801" cy="311860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74051" y="3859271"/>
            <a:ext cx="429288" cy="4292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91582" y="5305704"/>
            <a:ext cx="1253521" cy="48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Wdrożenie i monitoring</a:t>
            </a:r>
            <a:endParaRPr lang="en-US" sz="15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2454" y="3860076"/>
            <a:ext cx="429288" cy="42928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911802" y="5305704"/>
            <a:ext cx="1253521" cy="48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Trenowanie i walidacja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31260" y="3860076"/>
            <a:ext cx="429288" cy="429288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340608" y="5305704"/>
            <a:ext cx="1253521" cy="48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Wybór modelu</a:t>
            </a:r>
            <a:endParaRPr lang="en-US" sz="1500" dirty="0"/>
          </a:p>
        </p:txBody>
      </p:sp>
      <p:pic>
        <p:nvPicPr>
          <p:cNvPr id="10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60065" y="3860076"/>
            <a:ext cx="429288" cy="429288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2769413" y="5184966"/>
            <a:ext cx="1253521" cy="7244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Wstępne przetwarzanie</a:t>
            </a:r>
            <a:endParaRPr lang="en-US" sz="1500" dirty="0"/>
          </a:p>
        </p:txBody>
      </p:sp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0285" y="3860076"/>
            <a:ext cx="429288" cy="429288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1163876" y="5305704"/>
            <a:ext cx="1253521" cy="4829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Zbieranie danych</a:t>
            </a:r>
            <a:endParaRPr lang="en-US" sz="1500" dirty="0"/>
          </a:p>
        </p:txBody>
      </p:sp>
      <p:sp>
        <p:nvSpPr>
          <p:cNvPr id="14" name="Text 6"/>
          <p:cNvSpPr/>
          <p:nvPr/>
        </p:nvSpPr>
        <p:spPr>
          <a:xfrm>
            <a:off x="9636204" y="2237542"/>
            <a:ext cx="4225171" cy="8322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Case study end-to-end</a:t>
            </a:r>
            <a:endParaRPr lang="en-US" sz="2600" dirty="0"/>
          </a:p>
        </p:txBody>
      </p:sp>
      <p:sp>
        <p:nvSpPr>
          <p:cNvPr id="15" name="Text 7"/>
          <p:cNvSpPr/>
          <p:nvPr/>
        </p:nvSpPr>
        <p:spPr>
          <a:xfrm>
            <a:off x="9636204" y="3286839"/>
            <a:ext cx="4225171" cy="702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Cel: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Przewidywanie prawdopodobieństwa odejścia klienta (churn prediction)</a:t>
            </a:r>
            <a:endParaRPr lang="en-US" sz="1700" dirty="0"/>
          </a:p>
        </p:txBody>
      </p:sp>
      <p:sp>
        <p:nvSpPr>
          <p:cNvPr id="16" name="Text 8"/>
          <p:cNvSpPr/>
          <p:nvPr/>
        </p:nvSpPr>
        <p:spPr>
          <a:xfrm>
            <a:off x="9636204" y="4184332"/>
            <a:ext cx="4225171" cy="702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Dane: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Historia transakcji, demografia, interakcje z firmą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9636204" y="5081826"/>
            <a:ext cx="4225171" cy="10533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Zaczynamy od regresji logistycznej dla interpretowalności, porównujemy z Random Forest dla lepszej dokładności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9636204" y="6330434"/>
            <a:ext cx="4225171" cy="702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Wartość biznesowa:</a:t>
            </a:r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Proaktywna retencja klientów, personalizowane oferty</a:t>
            </a:r>
            <a:endParaRPr lang="en-US" sz="17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Tworzenie dashboardu ML w Streamlit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54674" y="2715697"/>
            <a:ext cx="33410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Prezentacja wyników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54674" y="3206115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Streamlit przekształca skrypty Python w interaktywne aplikacje webowe bez znajomości frontend-u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54674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Wizualizacje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54674" y="4875967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Wykresy, tabele, metryki – wszystko aktualizowane w czasie rzeczywistym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54674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Interaktywność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54674" y="6545818"/>
            <a:ext cx="61955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Slidery, selectboxy, file uploadery – użytkownicy mogą eksperymentować z parametrami modelu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952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 to jest uczenie maszynowe?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52963"/>
            <a:ext cx="7556421" cy="2047994"/>
          </a:xfrm>
          <a:prstGeom prst="roundRect">
            <a:avLst>
              <a:gd name="adj" fmla="val 4652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9873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Definicja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477816"/>
            <a:ext cx="70875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Dziedzina sztucznej inteligencji umożliwiająca komputerom uczenie się wzorców na podstawie danych bez jawnego programowania każdej reguły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5027771"/>
            <a:ext cx="7556421" cy="2206585"/>
          </a:xfrm>
          <a:prstGeom prst="roundRect">
            <a:avLst>
              <a:gd name="adj" fmla="val 4317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514624" y="526220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Zastosowania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14624" y="5752624"/>
            <a:ext cx="7087553" cy="12472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Rozpoznawanie obrazów i twarzy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Analiza finansowa i predykcja trendów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Systemy rekomendacyjne (Netflix, Spotify)</a:t>
            </a:r>
            <a:endParaRPr lang="en-US" sz="175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50645"/>
            <a:ext cx="108593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Automatyzacja i wdrażanie modeli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26400"/>
            <a:ext cx="4893588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Od prototypu do produkcji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3278505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Zapisywanie wytrenowanego modelu to klucz do wdrożenia. Biblioteki pickle i joblib pozwalają serializować modele do plików.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1286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Wdrożenie może przybierać różne formy: REST API (Flask, FastAPI), batch processing, edge deployment, cloud services (AWS SageMaker, Google AI Platform).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599521" y="2654737"/>
            <a:ext cx="6244709" cy="3969067"/>
          </a:xfrm>
          <a:prstGeom prst="roundRect">
            <a:avLst>
              <a:gd name="adj" fmla="val 2400"/>
            </a:avLst>
          </a:prstGeom>
          <a:solidFill>
            <a:srgbClr val="231F6B"/>
          </a:solidFill>
          <a:ln/>
        </p:spPr>
      </p:sp>
      <p:sp>
        <p:nvSpPr>
          <p:cNvPr id="7" name="Shape 5"/>
          <p:cNvSpPr/>
          <p:nvPr/>
        </p:nvSpPr>
        <p:spPr>
          <a:xfrm>
            <a:off x="7588210" y="2654737"/>
            <a:ext cx="6267331" cy="3969067"/>
          </a:xfrm>
          <a:prstGeom prst="roundRect">
            <a:avLst>
              <a:gd name="adj" fmla="val 857"/>
            </a:avLst>
          </a:prstGeom>
          <a:solidFill>
            <a:srgbClr val="231F6B"/>
          </a:solidFill>
          <a:ln/>
        </p:spPr>
      </p:sp>
      <p:sp>
        <p:nvSpPr>
          <p:cNvPr id="8" name="Text 6"/>
          <p:cNvSpPr/>
          <p:nvPr/>
        </p:nvSpPr>
        <p:spPr>
          <a:xfrm>
            <a:off x="7815024" y="2824758"/>
            <a:ext cx="5813703" cy="3629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import joblib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Zapisz model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joblib.dump(model, 'model.pkl')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Wczytaj model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loaded_model = joblib.load('model.pkl')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Użyj do predykcji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prediction = loaded_model.predict(new_data)</a:t>
            </a:r>
            <a:endParaRPr lang="en-US" sz="175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150394"/>
            <a:ext cx="1037987" cy="426244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3218378"/>
            <a:ext cx="7658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CZĘŚĆ 6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667363"/>
            <a:ext cx="101579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Wyzwania i dobre praktyki w ML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716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Poznaj typowe pułapki i naucz się profesjonalnych technik zapewniających jakość i etyczność Twoich modeli</a:t>
            </a:r>
            <a:endParaRPr lang="en-US" sz="175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3641" y="629722"/>
            <a:ext cx="5975985" cy="7028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Problemy z danymi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3641" y="2004536"/>
            <a:ext cx="2374463" cy="5595342"/>
          </a:xfrm>
          <a:prstGeom prst="roundRect">
            <a:avLst>
              <a:gd name="adj" fmla="val 6162"/>
            </a:avLst>
          </a:prstGeom>
          <a:solidFill>
            <a:srgbClr val="16125E"/>
          </a:solidFill>
          <a:ln/>
        </p:spPr>
      </p:sp>
      <p:sp>
        <p:nvSpPr>
          <p:cNvPr id="5" name="Shape 2"/>
          <p:cNvSpPr/>
          <p:nvPr/>
        </p:nvSpPr>
        <p:spPr>
          <a:xfrm>
            <a:off x="6273641" y="1974056"/>
            <a:ext cx="2374463" cy="121920"/>
          </a:xfrm>
          <a:prstGeom prst="roundRect">
            <a:avLst>
              <a:gd name="adj" fmla="val 77494"/>
            </a:avLst>
          </a:prstGeom>
          <a:solidFill>
            <a:srgbClr val="69A5FD"/>
          </a:solidFill>
          <a:ln/>
        </p:spPr>
      </p:sp>
      <p:sp>
        <p:nvSpPr>
          <p:cNvPr id="6" name="Shape 3"/>
          <p:cNvSpPr/>
          <p:nvPr/>
        </p:nvSpPr>
        <p:spPr>
          <a:xfrm>
            <a:off x="7123390" y="1667113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69A5FD"/>
          </a:solidFill>
          <a:ln/>
        </p:spPr>
      </p:sp>
      <p:sp>
        <p:nvSpPr>
          <p:cNvPr id="7" name="Text 4"/>
          <p:cNvSpPr/>
          <p:nvPr/>
        </p:nvSpPr>
        <p:spPr>
          <a:xfrm>
            <a:off x="7325797" y="1835825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6529030" y="2566868"/>
            <a:ext cx="1863685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Brakujące dane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29030" y="3403640"/>
            <a:ext cx="1863685" cy="3940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Imputacja medianą/średnią, usuwanie rekordów, zaawansowane metody (KNN, MICE). Zrozumienie mechanizmu braków jest kluczowe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8871109" y="2004536"/>
            <a:ext cx="2374463" cy="5595342"/>
          </a:xfrm>
          <a:prstGeom prst="roundRect">
            <a:avLst>
              <a:gd name="adj" fmla="val 6162"/>
            </a:avLst>
          </a:prstGeom>
          <a:solidFill>
            <a:srgbClr val="16125E"/>
          </a:solidFill>
          <a:ln/>
        </p:spPr>
      </p:sp>
      <p:sp>
        <p:nvSpPr>
          <p:cNvPr id="11" name="Shape 8"/>
          <p:cNvSpPr/>
          <p:nvPr/>
        </p:nvSpPr>
        <p:spPr>
          <a:xfrm>
            <a:off x="8871109" y="1974056"/>
            <a:ext cx="2374463" cy="121920"/>
          </a:xfrm>
          <a:prstGeom prst="roundRect">
            <a:avLst>
              <a:gd name="adj" fmla="val 77494"/>
            </a:avLst>
          </a:prstGeom>
          <a:solidFill>
            <a:srgbClr val="69A5FD"/>
          </a:solidFill>
          <a:ln/>
        </p:spPr>
      </p:sp>
      <p:sp>
        <p:nvSpPr>
          <p:cNvPr id="12" name="Shape 9"/>
          <p:cNvSpPr/>
          <p:nvPr/>
        </p:nvSpPr>
        <p:spPr>
          <a:xfrm>
            <a:off x="9720858" y="1667113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69A5FD"/>
          </a:solidFill>
          <a:ln/>
        </p:spPr>
      </p:sp>
      <p:sp>
        <p:nvSpPr>
          <p:cNvPr id="13" name="Text 10"/>
          <p:cNvSpPr/>
          <p:nvPr/>
        </p:nvSpPr>
        <p:spPr>
          <a:xfrm>
            <a:off x="9923264" y="1835825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9126498" y="2566868"/>
            <a:ext cx="1863685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Szumy i outliersy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126498" y="3403640"/>
            <a:ext cx="1863685" cy="25078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Identyfikacja przez IQR, Z-score. Decyzja: usunąć, transformować czy zachować (mogą być wartościowe!)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1468576" y="2004536"/>
            <a:ext cx="2374463" cy="5595342"/>
          </a:xfrm>
          <a:prstGeom prst="roundRect">
            <a:avLst>
              <a:gd name="adj" fmla="val 6162"/>
            </a:avLst>
          </a:prstGeom>
          <a:solidFill>
            <a:srgbClr val="16125E"/>
          </a:solidFill>
          <a:ln/>
        </p:spPr>
      </p:sp>
      <p:sp>
        <p:nvSpPr>
          <p:cNvPr id="17" name="Shape 14"/>
          <p:cNvSpPr/>
          <p:nvPr/>
        </p:nvSpPr>
        <p:spPr>
          <a:xfrm>
            <a:off x="11468576" y="1974056"/>
            <a:ext cx="2374463" cy="121920"/>
          </a:xfrm>
          <a:prstGeom prst="roundRect">
            <a:avLst>
              <a:gd name="adj" fmla="val 77494"/>
            </a:avLst>
          </a:prstGeom>
          <a:solidFill>
            <a:srgbClr val="69A5FD"/>
          </a:solidFill>
          <a:ln/>
        </p:spPr>
      </p:sp>
      <p:sp>
        <p:nvSpPr>
          <p:cNvPr id="18" name="Shape 15"/>
          <p:cNvSpPr/>
          <p:nvPr/>
        </p:nvSpPr>
        <p:spPr>
          <a:xfrm>
            <a:off x="12318325" y="1667113"/>
            <a:ext cx="674846" cy="674846"/>
          </a:xfrm>
          <a:prstGeom prst="roundRect">
            <a:avLst>
              <a:gd name="adj" fmla="val 135498"/>
            </a:avLst>
          </a:prstGeom>
          <a:solidFill>
            <a:srgbClr val="69A5FD"/>
          </a:solidFill>
          <a:ln/>
        </p:spPr>
      </p:sp>
      <p:sp>
        <p:nvSpPr>
          <p:cNvPr id="19" name="Text 16"/>
          <p:cNvSpPr/>
          <p:nvPr/>
        </p:nvSpPr>
        <p:spPr>
          <a:xfrm>
            <a:off x="12520732" y="1835825"/>
            <a:ext cx="269915" cy="3374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000000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11723965" y="2566868"/>
            <a:ext cx="1863685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Nierównowaga klas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11723965" y="3403640"/>
            <a:ext cx="1863685" cy="2866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SMOTE, undersampling, class weights, stratified sampling. Krytyczne dla klasyfikacji rzadkich zdarzeń</a:t>
            </a:r>
            <a:endParaRPr lang="en-US" sz="175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396" y="1088231"/>
            <a:ext cx="8521184" cy="617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Etyka i odpowiedzialność w ML</a:t>
            </a:r>
            <a:endParaRPr lang="en-US" sz="3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396" y="2160508"/>
            <a:ext cx="8442246" cy="4783931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9600367" y="2134195"/>
            <a:ext cx="45720" cy="1413272"/>
          </a:xfrm>
          <a:prstGeom prst="rect">
            <a:avLst/>
          </a:prstGeom>
          <a:solidFill>
            <a:srgbClr val="69A5FD"/>
          </a:solidFill>
          <a:ln/>
        </p:spPr>
      </p:sp>
      <p:sp>
        <p:nvSpPr>
          <p:cNvPr id="5" name="Text 2"/>
          <p:cNvSpPr/>
          <p:nvPr/>
        </p:nvSpPr>
        <p:spPr>
          <a:xfrm>
            <a:off x="9866471" y="2157055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Unikanie biasu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866471" y="2637711"/>
            <a:ext cx="4080034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Dane treningowe mogą zawierać uprzedzenia społeczne. Regularne audyty fairness, zróżnicowane zespoły, świadomość kontekstu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9600367" y="3845838"/>
            <a:ext cx="45720" cy="1413272"/>
          </a:xfrm>
          <a:prstGeom prst="rect">
            <a:avLst/>
          </a:prstGeom>
          <a:solidFill>
            <a:srgbClr val="69A5FD"/>
          </a:solidFill>
          <a:ln/>
        </p:spPr>
      </p:sp>
      <p:sp>
        <p:nvSpPr>
          <p:cNvPr id="8" name="Text 5"/>
          <p:cNvSpPr/>
          <p:nvPr/>
        </p:nvSpPr>
        <p:spPr>
          <a:xfrm>
            <a:off x="9866471" y="3868698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Transparentność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9866471" y="4349353"/>
            <a:ext cx="4080034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Explainable AI (XAI) – SHAP, LIME. Użytkownicy mają prawo rozumieć decyzje algorytmów wpływających na ich życie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00367" y="5557480"/>
            <a:ext cx="45720" cy="1413272"/>
          </a:xfrm>
          <a:prstGeom prst="rect">
            <a:avLst/>
          </a:prstGeom>
          <a:solidFill>
            <a:srgbClr val="69A5FD"/>
          </a:solidFill>
          <a:ln/>
        </p:spPr>
      </p:sp>
      <p:sp>
        <p:nvSpPr>
          <p:cNvPr id="11" name="Text 8"/>
          <p:cNvSpPr/>
          <p:nvPr/>
        </p:nvSpPr>
        <p:spPr>
          <a:xfrm>
            <a:off x="9866471" y="5580340"/>
            <a:ext cx="2469475" cy="308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Prywatność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866471" y="6060996"/>
            <a:ext cx="4080034" cy="8868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GDPR, anonimizacja, differential privacy, federated learning. Ochrona danych osobowych to obowiązek</a:t>
            </a:r>
            <a:endParaRPr lang="en-US" sz="155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54549" y="527566"/>
            <a:ext cx="9916954" cy="5580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Optymalizacja i tuning hiperparametrów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1154549" y="3040737"/>
            <a:ext cx="3008948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Dążenie do perfekcji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154549" y="3516035"/>
            <a:ext cx="4029313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Hiperparametry to ustawienia modelu nierealne przez uczenie (np. liczba drzew, learning rate). Ich optymalizacja znacząco wpływa na wydajność.</a:t>
            </a:r>
            <a:endParaRPr lang="en-US" sz="14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7013" y="1454587"/>
            <a:ext cx="7856339" cy="3863697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6652022" y="5318284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0364F2"/>
          </a:solidFill>
          <a:ln/>
        </p:spPr>
      </p:sp>
      <p:sp>
        <p:nvSpPr>
          <p:cNvPr id="7" name="Text 4"/>
          <p:cNvSpPr/>
          <p:nvPr/>
        </p:nvSpPr>
        <p:spPr>
          <a:xfrm>
            <a:off x="6891457" y="5318284"/>
            <a:ext cx="585311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Iteracja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7958138" y="5318284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3485FC"/>
          </a:solidFill>
          <a:ln/>
        </p:spPr>
      </p:sp>
      <p:sp>
        <p:nvSpPr>
          <p:cNvPr id="9" name="Text 6"/>
          <p:cNvSpPr/>
          <p:nvPr/>
        </p:nvSpPr>
        <p:spPr>
          <a:xfrm>
            <a:off x="8197572" y="5318284"/>
            <a:ext cx="952262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Grid Search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9791581" y="5318284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70A9FD"/>
          </a:solidFill>
          <a:ln/>
        </p:spPr>
      </p:sp>
      <p:sp>
        <p:nvSpPr>
          <p:cNvPr id="11" name="Text 8"/>
          <p:cNvSpPr/>
          <p:nvPr/>
        </p:nvSpPr>
        <p:spPr>
          <a:xfrm>
            <a:off x="10031016" y="5318284"/>
            <a:ext cx="1289685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Random Search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11633478" y="5318284"/>
            <a:ext cx="178475" cy="178475"/>
          </a:xfrm>
          <a:prstGeom prst="roundRect">
            <a:avLst>
              <a:gd name="adj" fmla="val 10247"/>
            </a:avLst>
          </a:prstGeom>
          <a:solidFill>
            <a:srgbClr val="ABCCFE"/>
          </a:solidFill>
          <a:ln/>
        </p:spPr>
      </p:sp>
      <p:sp>
        <p:nvSpPr>
          <p:cNvPr id="13" name="Text 10"/>
          <p:cNvSpPr/>
          <p:nvPr/>
        </p:nvSpPr>
        <p:spPr>
          <a:xfrm>
            <a:off x="11872913" y="5318284"/>
            <a:ext cx="734258" cy="1785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Bayesian</a:t>
            </a:r>
            <a:endParaRPr lang="en-US" sz="1400" dirty="0"/>
          </a:p>
        </p:txBody>
      </p:sp>
      <p:sp>
        <p:nvSpPr>
          <p:cNvPr id="14" name="Shape 11"/>
          <p:cNvSpPr/>
          <p:nvPr/>
        </p:nvSpPr>
        <p:spPr>
          <a:xfrm>
            <a:off x="1154549" y="6170295"/>
            <a:ext cx="4013359" cy="1531739"/>
          </a:xfrm>
          <a:prstGeom prst="roundRect">
            <a:avLst>
              <a:gd name="adj" fmla="val 4896"/>
            </a:avLst>
          </a:prstGeom>
          <a:solidFill>
            <a:srgbClr val="16125E"/>
          </a:solidFill>
          <a:ln w="22860">
            <a:solidFill>
              <a:srgbClr val="1B4D97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1355884" y="6371630"/>
            <a:ext cx="223206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Grid Search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355884" y="6734889"/>
            <a:ext cx="3610689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Przeszukiwanie wszystkich kombinacji. Dokładne, ale czasochłonne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5308402" y="6170295"/>
            <a:ext cx="4013478" cy="1531739"/>
          </a:xfrm>
          <a:prstGeom prst="roundRect">
            <a:avLst>
              <a:gd name="adj" fmla="val 4896"/>
            </a:avLst>
          </a:prstGeom>
          <a:solidFill>
            <a:srgbClr val="16125E"/>
          </a:solidFill>
          <a:ln w="22860">
            <a:solidFill>
              <a:srgbClr val="1B4D97"/>
            </a:solidFill>
            <a:prstDash val="solid"/>
          </a:ln>
        </p:spPr>
      </p:sp>
      <p:sp>
        <p:nvSpPr>
          <p:cNvPr id="18" name="Text 15"/>
          <p:cNvSpPr/>
          <p:nvPr/>
        </p:nvSpPr>
        <p:spPr>
          <a:xfrm>
            <a:off x="5509736" y="6371630"/>
            <a:ext cx="223206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Random Search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5509736" y="6734889"/>
            <a:ext cx="3610808" cy="510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Losowe próbkowanie przestrzeni. Często efektywniejsze od Grid Search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9462373" y="6170295"/>
            <a:ext cx="4013478" cy="1531739"/>
          </a:xfrm>
          <a:prstGeom prst="roundRect">
            <a:avLst>
              <a:gd name="adj" fmla="val 4896"/>
            </a:avLst>
          </a:prstGeom>
          <a:solidFill>
            <a:srgbClr val="16125E"/>
          </a:solidFill>
          <a:ln w="22860">
            <a:solidFill>
              <a:srgbClr val="1B4D97"/>
            </a:solidFill>
            <a:prstDash val="solid"/>
          </a:ln>
        </p:spPr>
      </p:sp>
      <p:sp>
        <p:nvSpPr>
          <p:cNvPr id="21" name="Text 18"/>
          <p:cNvSpPr/>
          <p:nvPr/>
        </p:nvSpPr>
        <p:spPr>
          <a:xfrm>
            <a:off x="9663708" y="6371630"/>
            <a:ext cx="2781895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Bayesian Optimization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9663708" y="6734889"/>
            <a:ext cx="3610808" cy="7658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Inteligentne próbkowanie bazujące na wcześniejszych wynikach. Najszybsze zbieżność</a:t>
            </a:r>
            <a:endParaRPr lang="en-US" sz="14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Schemat procesu tuningu hiperparametrów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2224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Optymalizacja hiperparametrów to iteracyjny proces eksploracji przestrzeni parametrów w poszukiwaniu konfiguracji maksymalizującej wydajność modelu. Zaawansowane metody jak Bayesian Optimization uczą się z każdej próby, kierując poszukiwania w najbardziej obiecujące regiony.</a:t>
            </a:r>
            <a:endParaRPr lang="en-US" sz="175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3150394"/>
            <a:ext cx="1037987" cy="426244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3218378"/>
            <a:ext cx="7658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CZĘŚĆ 7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667363"/>
            <a:ext cx="10635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Przyszłość uczenia maszynowego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471630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Odkryj nadchodzące trendy i technologie, które będą kształtować świat AI w najbliższych latach</a:t>
            </a:r>
            <a:endParaRPr lang="en-US" sz="175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95544"/>
            <a:ext cx="8102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Nowe trendy i technologie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57951"/>
            <a:ext cx="2994184" cy="185046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791908"/>
            <a:ext cx="37794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Reinforcement Learning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28232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Agent uczy się przez interakcję z środowiskiem. Zastosowania: robotyka, gry, autonomiczne systemy, optymalizacja procesów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657951"/>
            <a:ext cx="2994184" cy="18504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791908"/>
            <a:ext cx="39484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GAN - Sieci Generatywne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282327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Dwie sieci konkurujące: generator tworzy, dyskryminator ocenia. Generowanie obrazów, wideo, muzyki, synteza danych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657951"/>
            <a:ext cx="2994184" cy="18504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7919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AutoML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282327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Automatyzacja wyboru modeli, feature engineering, tuningu. Demokratyzacja ML – każdy może tworzyć modele</a:t>
            </a:r>
            <a:endParaRPr lang="en-US" sz="175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78324" y="1513522"/>
            <a:ext cx="11423333" cy="583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Rozwój ekosystemu Python ML do 2026 roku</a:t>
            </a:r>
            <a:endParaRPr lang="en-US" sz="3650" dirty="0"/>
          </a:p>
        </p:txBody>
      </p:sp>
      <p:sp>
        <p:nvSpPr>
          <p:cNvPr id="3" name="Shape 1"/>
          <p:cNvSpPr/>
          <p:nvPr/>
        </p:nvSpPr>
        <p:spPr>
          <a:xfrm>
            <a:off x="3971449" y="2499360"/>
            <a:ext cx="22860" cy="4043958"/>
          </a:xfrm>
          <a:prstGeom prst="roundRect">
            <a:avLst>
              <a:gd name="adj" fmla="val 342790"/>
            </a:avLst>
          </a:prstGeom>
          <a:solidFill>
            <a:srgbClr val="1B4D97"/>
          </a:solidFill>
          <a:ln/>
        </p:spPr>
      </p:sp>
      <p:sp>
        <p:nvSpPr>
          <p:cNvPr id="4" name="Shape 2"/>
          <p:cNvSpPr/>
          <p:nvPr/>
        </p:nvSpPr>
        <p:spPr>
          <a:xfrm>
            <a:off x="3236178" y="2697718"/>
            <a:ext cx="559713" cy="22860"/>
          </a:xfrm>
          <a:prstGeom prst="roundRect">
            <a:avLst>
              <a:gd name="adj" fmla="val 342790"/>
            </a:avLst>
          </a:prstGeom>
          <a:solidFill>
            <a:srgbClr val="1B4D97"/>
          </a:solidFill>
          <a:ln/>
        </p:spPr>
      </p:sp>
      <p:sp>
        <p:nvSpPr>
          <p:cNvPr id="5" name="Shape 3"/>
          <p:cNvSpPr/>
          <p:nvPr/>
        </p:nvSpPr>
        <p:spPr>
          <a:xfrm>
            <a:off x="3773031" y="2499360"/>
            <a:ext cx="419695" cy="419695"/>
          </a:xfrm>
          <a:prstGeom prst="roundRect">
            <a:avLst>
              <a:gd name="adj" fmla="val 18671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>
            <a:off x="3842921" y="2534245"/>
            <a:ext cx="2797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78324" y="2563416"/>
            <a:ext cx="2171700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2024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878324" y="3008233"/>
            <a:ext cx="2171700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Dalszy rozwój Transformers, integracja LLM z tradycyjnym ML, wzrost popularności MLOps</a:t>
            </a:r>
            <a:endParaRPr lang="en-US" sz="1450" dirty="0"/>
          </a:p>
        </p:txBody>
      </p:sp>
      <p:sp>
        <p:nvSpPr>
          <p:cNvPr id="9" name="Shape 7"/>
          <p:cNvSpPr/>
          <p:nvPr/>
        </p:nvSpPr>
        <p:spPr>
          <a:xfrm>
            <a:off x="4169866" y="3750826"/>
            <a:ext cx="559713" cy="22860"/>
          </a:xfrm>
          <a:prstGeom prst="roundRect">
            <a:avLst>
              <a:gd name="adj" fmla="val 342790"/>
            </a:avLst>
          </a:prstGeom>
          <a:solidFill>
            <a:srgbClr val="1B4D97"/>
          </a:solidFill>
          <a:ln/>
        </p:spPr>
      </p:sp>
      <p:sp>
        <p:nvSpPr>
          <p:cNvPr id="10" name="Shape 8"/>
          <p:cNvSpPr/>
          <p:nvPr/>
        </p:nvSpPr>
        <p:spPr>
          <a:xfrm>
            <a:off x="3773031" y="3552468"/>
            <a:ext cx="419695" cy="419695"/>
          </a:xfrm>
          <a:prstGeom prst="roundRect">
            <a:avLst>
              <a:gd name="adj" fmla="val 18671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3842921" y="3587353"/>
            <a:ext cx="2797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4915733" y="3616523"/>
            <a:ext cx="217181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2025</a:t>
            </a:r>
            <a:endParaRPr lang="en-US" sz="1800" dirty="0"/>
          </a:p>
        </p:txBody>
      </p:sp>
      <p:sp>
        <p:nvSpPr>
          <p:cNvPr id="13" name="Text 11"/>
          <p:cNvSpPr/>
          <p:nvPr/>
        </p:nvSpPr>
        <p:spPr>
          <a:xfrm>
            <a:off x="4915733" y="4061341"/>
            <a:ext cx="2171819" cy="1087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Dojrzałość AutoML, federated learning w przemyśle, quantum ML w fazie eksperymentalnej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3236178" y="4873109"/>
            <a:ext cx="559713" cy="22860"/>
          </a:xfrm>
          <a:prstGeom prst="roundRect">
            <a:avLst>
              <a:gd name="adj" fmla="val 342790"/>
            </a:avLst>
          </a:prstGeom>
          <a:solidFill>
            <a:srgbClr val="1B4D97"/>
          </a:solidFill>
          <a:ln/>
        </p:spPr>
      </p:sp>
      <p:sp>
        <p:nvSpPr>
          <p:cNvPr id="15" name="Shape 13"/>
          <p:cNvSpPr/>
          <p:nvPr/>
        </p:nvSpPr>
        <p:spPr>
          <a:xfrm>
            <a:off x="3773031" y="4674751"/>
            <a:ext cx="419695" cy="419695"/>
          </a:xfrm>
          <a:prstGeom prst="roundRect">
            <a:avLst>
              <a:gd name="adj" fmla="val 18671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3842921" y="4709636"/>
            <a:ext cx="279797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878324" y="4738807"/>
            <a:ext cx="2171700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2026</a:t>
            </a:r>
            <a:endParaRPr lang="en-US" sz="1800" dirty="0"/>
          </a:p>
        </p:txBody>
      </p:sp>
      <p:sp>
        <p:nvSpPr>
          <p:cNvPr id="18" name="Text 16"/>
          <p:cNvSpPr/>
          <p:nvPr/>
        </p:nvSpPr>
        <p:spPr>
          <a:xfrm>
            <a:off x="878324" y="5183624"/>
            <a:ext cx="2171700" cy="13596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Edge AI masowo w urządzeniach IoT, green ML (efektywność energetyczna), neurosymbolic AI</a:t>
            </a:r>
            <a:endParaRPr lang="en-US" sz="1450" dirty="0"/>
          </a:p>
        </p:txBody>
      </p:sp>
      <p:sp>
        <p:nvSpPr>
          <p:cNvPr id="19" name="Text 17"/>
          <p:cNvSpPr/>
          <p:nvPr/>
        </p:nvSpPr>
        <p:spPr>
          <a:xfrm>
            <a:off x="7550229" y="2480072"/>
            <a:ext cx="3537228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Ekosystem w ekspansji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550229" y="2983230"/>
            <a:ext cx="6209228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 pozostanie językiem #1 dla ML dzięki ciągłej ewolucji bibliotek i narodzinom nowych narzędzi.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50229" y="3665220"/>
            <a:ext cx="6209228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Rosnąca rola ML w biznesie napędza rozwój platform MLOps, narzędzi do monitoringu modeli i automated retraining.</a:t>
            </a:r>
            <a:endParaRPr lang="en-US" sz="1450" dirty="0"/>
          </a:p>
        </p:txBody>
      </p:sp>
      <p:sp>
        <p:nvSpPr>
          <p:cNvPr id="22" name="Text 20"/>
          <p:cNvSpPr/>
          <p:nvPr/>
        </p:nvSpPr>
        <p:spPr>
          <a:xfrm>
            <a:off x="7550229" y="4347210"/>
            <a:ext cx="6209228" cy="543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Nauka stawia na reproducibility i open source – więcej standardów, lepsze praktyki, łatwiejszy dostęp do zaawansowanych technik.</a:t>
            </a:r>
            <a:endParaRPr lang="en-US" sz="145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834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5325" y="3175635"/>
            <a:ext cx="10760154" cy="620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Podsumowanie i inspiracja do działania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95325" y="4057531"/>
            <a:ext cx="446961" cy="446961"/>
          </a:xfrm>
          <a:prstGeom prst="roundRect">
            <a:avLst>
              <a:gd name="adj" fmla="val 18670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69799" y="4094798"/>
            <a:ext cx="29801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316236" y="4125754"/>
            <a:ext cx="2962632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Zainstaluj środowisko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1316236" y="4540448"/>
            <a:ext cx="5890141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Python, Jupyter, biblioteki (numpy, pandas, scikit-learn). Anaconda ułatwia start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7423904" y="4057531"/>
            <a:ext cx="446961" cy="446961"/>
          </a:xfrm>
          <a:prstGeom prst="roundRect">
            <a:avLst>
              <a:gd name="adj" fmla="val 18670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498378" y="4094798"/>
            <a:ext cx="29801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8044815" y="4125754"/>
            <a:ext cx="3059192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Ucz się przez praktykę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8044815" y="4540448"/>
            <a:ext cx="58902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Kaggle, projekty na GitHub, kursy online. Każdy projekt to nowa wiedza</a:t>
            </a:r>
            <a:endParaRPr lang="en-US" sz="1550" dirty="0"/>
          </a:p>
        </p:txBody>
      </p:sp>
      <p:sp>
        <p:nvSpPr>
          <p:cNvPr id="12" name="Shape 9"/>
          <p:cNvSpPr/>
          <p:nvPr/>
        </p:nvSpPr>
        <p:spPr>
          <a:xfrm>
            <a:off x="695325" y="5484733"/>
            <a:ext cx="446961" cy="446961"/>
          </a:xfrm>
          <a:prstGeom prst="roundRect">
            <a:avLst>
              <a:gd name="adj" fmla="val 18670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69799" y="5522000"/>
            <a:ext cx="29801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1316236" y="5552956"/>
            <a:ext cx="323266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Dołącz do społeczności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1316236" y="5967651"/>
            <a:ext cx="5890141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Meetupy, konferencje, fora dyskusyjne. Nauka od innych przyspiesza rozwój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7423904" y="5484733"/>
            <a:ext cx="446961" cy="446961"/>
          </a:xfrm>
          <a:prstGeom prst="roundRect">
            <a:avLst>
              <a:gd name="adj" fmla="val 18670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498378" y="5522000"/>
            <a:ext cx="298013" cy="372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8044815" y="5552956"/>
            <a:ext cx="2483406" cy="3103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Buduj portfolio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8044815" y="5967651"/>
            <a:ext cx="5890260" cy="596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Dokumentuj projekty, dziel się wiedzą. To Twoja wizytówka w branży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95325" y="6759654"/>
            <a:ext cx="13239750" cy="777597"/>
          </a:xfrm>
          <a:prstGeom prst="roundRect">
            <a:avLst>
              <a:gd name="adj" fmla="val 10731"/>
            </a:avLst>
          </a:prstGeom>
          <a:solidFill>
            <a:srgbClr val="011F4B"/>
          </a:solidFill>
          <a:ln/>
        </p:spPr>
      </p:sp>
      <p:pic>
        <p:nvPicPr>
          <p:cNvPr id="2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21" y="7047428"/>
            <a:ext cx="248245" cy="198596"/>
          </a:xfrm>
          <a:prstGeom prst="rect">
            <a:avLst/>
          </a:prstGeom>
        </p:spPr>
      </p:pic>
      <p:sp>
        <p:nvSpPr>
          <p:cNvPr id="22" name="Text 18"/>
          <p:cNvSpPr/>
          <p:nvPr/>
        </p:nvSpPr>
        <p:spPr>
          <a:xfrm>
            <a:off x="1340763" y="6983254"/>
            <a:ext cx="12395716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Najlepszy czas na start to </a:t>
            </a:r>
            <a:pPr algn="l" indent="0" marL="0">
              <a:lnSpc>
                <a:spcPts val="23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teraz</a:t>
            </a:r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. Świat ML jest otwarty dla wszystkich gotowych się uczyć!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5834" y="1817013"/>
            <a:ext cx="8109823" cy="45954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522857" y="1427917"/>
            <a:ext cx="370129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Dlaczego Python?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9522857" y="2057162"/>
            <a:ext cx="4159329" cy="1653540"/>
          </a:xfrm>
          <a:prstGeom prst="roundRect">
            <a:avLst>
              <a:gd name="adj" fmla="val 6636"/>
            </a:avLst>
          </a:prstGeom>
          <a:solidFill>
            <a:srgbClr val="16125E"/>
          </a:solidFill>
          <a:ln w="22860">
            <a:solidFill>
              <a:srgbClr val="1B4D97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499997" y="2057162"/>
            <a:ext cx="91440" cy="1653540"/>
          </a:xfrm>
          <a:prstGeom prst="roundRect">
            <a:avLst>
              <a:gd name="adj" fmla="val 84666"/>
            </a:avLst>
          </a:prstGeom>
          <a:solidFill>
            <a:srgbClr val="69A5FD"/>
          </a:solidFill>
          <a:ln/>
        </p:spPr>
      </p:sp>
      <p:sp>
        <p:nvSpPr>
          <p:cNvPr id="6" name="Text 3"/>
          <p:cNvSpPr/>
          <p:nvPr/>
        </p:nvSpPr>
        <p:spPr>
          <a:xfrm>
            <a:off x="9798606" y="226433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Prostota składni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9798606" y="2702004"/>
            <a:ext cx="3676412" cy="801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Czytelny kod przypominający naturalny język, idealny dla początkujących i ekspertów</a:t>
            </a:r>
            <a:endParaRPr lang="en-US" sz="1450" dirty="0"/>
          </a:p>
        </p:txBody>
      </p:sp>
      <p:sp>
        <p:nvSpPr>
          <p:cNvPr id="8" name="Shape 5"/>
          <p:cNvSpPr/>
          <p:nvPr/>
        </p:nvSpPr>
        <p:spPr>
          <a:xfrm>
            <a:off x="9522857" y="3860483"/>
            <a:ext cx="4159329" cy="1386364"/>
          </a:xfrm>
          <a:prstGeom prst="roundRect">
            <a:avLst>
              <a:gd name="adj" fmla="val 7915"/>
            </a:avLst>
          </a:prstGeom>
          <a:solidFill>
            <a:srgbClr val="16125E"/>
          </a:solidFill>
          <a:ln w="22860">
            <a:solidFill>
              <a:srgbClr val="1B4D97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9499997" y="3860483"/>
            <a:ext cx="91440" cy="1386364"/>
          </a:xfrm>
          <a:prstGeom prst="roundRect">
            <a:avLst>
              <a:gd name="adj" fmla="val 84666"/>
            </a:avLst>
          </a:prstGeom>
          <a:solidFill>
            <a:srgbClr val="69A5FD"/>
          </a:solidFill>
          <a:ln/>
        </p:spPr>
      </p:sp>
      <p:sp>
        <p:nvSpPr>
          <p:cNvPr id="10" name="Text 7"/>
          <p:cNvSpPr/>
          <p:nvPr/>
        </p:nvSpPr>
        <p:spPr>
          <a:xfrm>
            <a:off x="9798606" y="4067651"/>
            <a:ext cx="2304098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Silna społeczność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9798606" y="4505325"/>
            <a:ext cx="3676412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Miliony programistów, ogromne wsparcie, dostęp do rozwiązań i porad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9522857" y="5396627"/>
            <a:ext cx="4159329" cy="1386364"/>
          </a:xfrm>
          <a:prstGeom prst="roundRect">
            <a:avLst>
              <a:gd name="adj" fmla="val 7915"/>
            </a:avLst>
          </a:prstGeom>
          <a:solidFill>
            <a:srgbClr val="16125E"/>
          </a:solidFill>
          <a:ln w="22860">
            <a:solidFill>
              <a:srgbClr val="1B4D97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9499997" y="5396627"/>
            <a:ext cx="91440" cy="1386364"/>
          </a:xfrm>
          <a:prstGeom prst="roundRect">
            <a:avLst>
              <a:gd name="adj" fmla="val 84666"/>
            </a:avLst>
          </a:prstGeom>
          <a:solidFill>
            <a:srgbClr val="69A5FD"/>
          </a:solidFill>
          <a:ln/>
        </p:spPr>
      </p:sp>
      <p:sp>
        <p:nvSpPr>
          <p:cNvPr id="14" name="Text 11"/>
          <p:cNvSpPr/>
          <p:nvPr/>
        </p:nvSpPr>
        <p:spPr>
          <a:xfrm>
            <a:off x="9798606" y="5603796"/>
            <a:ext cx="2336363" cy="287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Bogaty ekosystem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9798606" y="6041469"/>
            <a:ext cx="3676412" cy="534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Biblioteki ML: scikit-learn, TensorFlow, PyTorch – wszystko czego potrzebujesz</a:t>
            </a:r>
            <a:endParaRPr lang="en-US" sz="145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62457"/>
            <a:ext cx="59936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Dziękuję za uwagę!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511397"/>
            <a:ext cx="6407944" cy="3090982"/>
          </a:xfrm>
          <a:prstGeom prst="roundRect">
            <a:avLst>
              <a:gd name="adj" fmla="val 3082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4745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Pytania i dyskusja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5236250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Chętnie odpowiem na Wasze pytania i wymienię się doświadczeniami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511397"/>
            <a:ext cx="6408063" cy="3090982"/>
          </a:xfrm>
          <a:prstGeom prst="roundRect">
            <a:avLst>
              <a:gd name="adj" fmla="val 3082"/>
            </a:avLst>
          </a:prstGeom>
          <a:solidFill>
            <a:srgbClr val="02347E"/>
          </a:solidFill>
          <a:ln w="7620">
            <a:solidFill>
              <a:srgbClr val="1B4D97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62982" y="474583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Polecane źródła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62982" y="5236250"/>
            <a:ext cx="5939195" cy="2131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cognity.pl – kursy Python i ML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py4e.pl – Python dla każdego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Dokumentacja: scikit-learn.org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tensorflow.org i pytorch.org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Kaggle.com – konkursy i datasety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1309"/>
            <a:ext cx="101732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Schemat uczenia maszynowego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959" y="2113717"/>
            <a:ext cx="7660481" cy="4546521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7778" y="3224962"/>
            <a:ext cx="652129" cy="6521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816770" y="5605646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Wdrożenie</a:t>
            </a:r>
            <a:endParaRPr lang="en-US" sz="230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10368" y="3226184"/>
            <a:ext cx="652130" cy="65213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416929" y="5605646"/>
            <a:ext cx="1904221" cy="3668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Trenowanie</a:t>
            </a:r>
            <a:endParaRPr lang="en-US" sz="23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10528" y="3226184"/>
            <a:ext cx="652130" cy="652131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3977961" y="5422234"/>
            <a:ext cx="1904221" cy="7336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Zbiór danych</a:t>
            </a:r>
            <a:endParaRPr lang="en-US" sz="2300" dirty="0"/>
          </a:p>
        </p:txBody>
      </p:sp>
      <p:sp>
        <p:nvSpPr>
          <p:cNvPr id="10" name="Text 4"/>
          <p:cNvSpPr/>
          <p:nvPr/>
        </p:nvSpPr>
        <p:spPr>
          <a:xfrm>
            <a:off x="793790" y="691538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 uczenia maszynowego opiera się na trzech kluczowych etapach, które przekształcają surowe dane w użyteczne predykcje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14795"/>
            <a:ext cx="109472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Popularne biblioteki ML w Pythonie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77202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7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scikit-learn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63076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Klasyczne algorytmy ML: regresja, klasyfikacja, klasteryzacja. Idealna dla tradycyjnych metod uczenia maszynowego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2377202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072658"/>
            <a:ext cx="28977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TensorFlow i Keras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56307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Potężne narzędzia do budowy i trenowania zaawansowanych sieci neuronowych z wysokopoziomowym API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2377202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0726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PyTorch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563076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Elastyczne, dynamiczne grafy obliczeniowe. Ulubione narzędzie badaczy i innowatorów ML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743"/>
            <a:ext cx="124717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Przykład prostego modelu w scikit-learn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6349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Moc prostoty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915603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Budowa i trenowanie modelu uczenia maszynowego w scikit-learn wymaga zaledwie kilku linijek kodu. Import biblioteki, przygotowanie danych, trenowanie i predykcja – wszystko w intuicyjnym interfejsie.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7128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Biblioteka scikit-learn abstrakcję złożoności, pozwalając skupić się na rozwiązywaniu problemów biznesowych.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7599521" y="2291834"/>
            <a:ext cx="6244709" cy="4694873"/>
          </a:xfrm>
          <a:prstGeom prst="roundRect">
            <a:avLst>
              <a:gd name="adj" fmla="val 2029"/>
            </a:avLst>
          </a:prstGeom>
          <a:solidFill>
            <a:srgbClr val="231F6B"/>
          </a:solidFill>
          <a:ln/>
        </p:spPr>
      </p:sp>
      <p:sp>
        <p:nvSpPr>
          <p:cNvPr id="7" name="Shape 5"/>
          <p:cNvSpPr/>
          <p:nvPr/>
        </p:nvSpPr>
        <p:spPr>
          <a:xfrm>
            <a:off x="7588210" y="2291834"/>
            <a:ext cx="6267331" cy="4694873"/>
          </a:xfrm>
          <a:prstGeom prst="roundRect">
            <a:avLst>
              <a:gd name="adj" fmla="val 725"/>
            </a:avLst>
          </a:prstGeom>
          <a:solidFill>
            <a:srgbClr val="231F6B"/>
          </a:solidFill>
          <a:ln/>
        </p:spPr>
      </p:sp>
      <p:sp>
        <p:nvSpPr>
          <p:cNvPr id="8" name="Text 6"/>
          <p:cNvSpPr/>
          <p:nvPr/>
        </p:nvSpPr>
        <p:spPr>
          <a:xfrm>
            <a:off x="7815024" y="2461855"/>
            <a:ext cx="5813703" cy="4354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sklearn.linear_model import LogisticRegression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from sklearn.model_selection import train_test_split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Podział danych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X_train, X_test, y_train, y_test = train_test_split(X, y)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Trenowanie modelu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 = LogisticRegression()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model.fit(X_train, y_train)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# Predykcja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highlight>
                  <a:srgbClr val="231F6B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predictions = model.predict(X_test)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2795945"/>
            <a:ext cx="1037987" cy="426244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2863929"/>
            <a:ext cx="76581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CZĘŚĆ 2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3312914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Podstawowe metody uczenia maszynowego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507063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Poznaj fundamentalne podejścia do uczenia maszynowego i ich praktyczne zastosowania w rzeczywistych projektach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3640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Uczenie nadzorowane vs nienadzorowane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8121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599521" y="3488174"/>
            <a:ext cx="4959906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Dwa główne paradygmaty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599521" y="414027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Uczenie nadzorowane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wykorzystuje dane z etykietami do nauczenia modelu przewidywania. Przykłady: klasyfikacja emaili (spam/nie spam), przewidywanie cen nieruchomości.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5433060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Uczenie nienadzorowane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odkrywa ukryte struktury w danych bez etykiet. Przykłady: segmentacja klientów, wykrywanie anomalii, grupowanie dokumentów.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2026-02-13T14:29:36Z</dcterms:created>
  <dcterms:modified xsi:type="dcterms:W3CDTF">2026-02-13T14:29:36Z</dcterms:modified>
</cp:coreProperties>
</file>